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70" r:id="rId4"/>
    <p:sldId id="268" r:id="rId5"/>
    <p:sldId id="269" r:id="rId6"/>
    <p:sldId id="266" r:id="rId7"/>
    <p:sldId id="259" r:id="rId8"/>
    <p:sldId id="261" r:id="rId9"/>
    <p:sldId id="272" r:id="rId10"/>
    <p:sldId id="262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1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21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4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92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3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9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9996-F3A6-4F8B-9B2A-9AFF347F6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97" y="2404534"/>
            <a:ext cx="2968206" cy="164630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C1D2D-755C-42E2-9FCD-F4231FC99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Sci.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med.</a:t>
            </a:r>
            <a:r>
              <a:rPr lang="bs-Latn-B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Medžida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Rustempašić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Poliklinika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Eurofarm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UNITIC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Sarajevo, 2026.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BD0D46F-9ADD-48EC-890B-CD771D2B11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178" t="22335" r="22474" b="16997"/>
          <a:stretch/>
        </p:blipFill>
        <p:spPr>
          <a:xfrm>
            <a:off x="1109482" y="452783"/>
            <a:ext cx="7382579" cy="5211748"/>
          </a:xfr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B1AC429-9D95-4A73-A1E0-ED7A1C0219FB}"/>
              </a:ext>
            </a:extLst>
          </p:cNvPr>
          <p:cNvSpPr txBox="1">
            <a:spLocks/>
          </p:cNvSpPr>
          <p:nvPr/>
        </p:nvSpPr>
        <p:spPr>
          <a:xfrm>
            <a:off x="2589213" y="634965"/>
            <a:ext cx="8915400" cy="3854970"/>
          </a:xfrm>
          <a:prstGeom prst="rect">
            <a:avLst/>
          </a:prstGeo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E64C7-D490-407A-A6C3-05B2EEB7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946" y="5664531"/>
            <a:ext cx="8596667" cy="56673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s-Latn-B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Asthma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7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DE64C7-D490-407A-A6C3-05B2EEB7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406" y="5628905"/>
            <a:ext cx="8596667" cy="566738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s-Latn-B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Asthma/HOPB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312" t="26208" r="30467" b="26000"/>
          <a:stretch/>
        </p:blipFill>
        <p:spPr>
          <a:xfrm>
            <a:off x="1636217" y="559021"/>
            <a:ext cx="6502256" cy="49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6413" y="2404531"/>
            <a:ext cx="7766936" cy="1646302"/>
          </a:xfrm>
        </p:spPr>
        <p:txBody>
          <a:bodyPr/>
          <a:lstStyle/>
          <a:p>
            <a:r>
              <a:rPr lang="bs-Latn-BA" b="1" dirty="0">
                <a:solidFill>
                  <a:schemeClr val="accent2">
                    <a:lumMod val="75000"/>
                  </a:schemeClr>
                </a:solidFill>
              </a:rPr>
              <a:t>Hvala na pažnji!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7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027" y="2165631"/>
            <a:ext cx="7623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Šta je Z-score?</a:t>
            </a:r>
            <a:endParaRPr lang="bs-Latn-BA" sz="2400" b="1" dirty="0"/>
          </a:p>
          <a:p>
            <a:endParaRPr lang="bs-Latn-BA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Zašto</a:t>
            </a:r>
            <a:r>
              <a:rPr lang="en-US" sz="2400" b="1" dirty="0"/>
              <a:t> je </a:t>
            </a:r>
            <a:r>
              <a:rPr lang="en-US" sz="2400" b="1" dirty="0" err="1"/>
              <a:t>uveden</a:t>
            </a:r>
            <a:r>
              <a:rPr lang="en-US" sz="2400" b="1" dirty="0"/>
              <a:t> </a:t>
            </a:r>
            <a:r>
              <a:rPr lang="en-US" sz="2400" b="1" dirty="0" err="1"/>
              <a:t>ovaj</a:t>
            </a:r>
            <a:r>
              <a:rPr lang="en-US" sz="2400" b="1" dirty="0"/>
              <a:t> </a:t>
            </a:r>
            <a:r>
              <a:rPr lang="en-US" sz="2400" b="1" dirty="0" err="1"/>
              <a:t>pojam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kategorizaciju</a:t>
            </a:r>
            <a:r>
              <a:rPr lang="en-US" sz="2400" b="1" dirty="0"/>
              <a:t> </a:t>
            </a:r>
            <a:r>
              <a:rPr lang="en-US" sz="2400" b="1" dirty="0" err="1"/>
              <a:t>stepena</a:t>
            </a:r>
            <a:r>
              <a:rPr lang="en-US" sz="2400" b="1" dirty="0"/>
              <a:t> </a:t>
            </a:r>
            <a:r>
              <a:rPr lang="en-US" sz="2400" b="1" dirty="0" err="1"/>
              <a:t>ventilatornog</a:t>
            </a:r>
            <a:r>
              <a:rPr lang="en-US" sz="2400" b="1" dirty="0"/>
              <a:t> </a:t>
            </a:r>
            <a:r>
              <a:rPr lang="en-US" sz="2400" b="1" dirty="0" err="1"/>
              <a:t>poremećaja</a:t>
            </a:r>
            <a:r>
              <a:rPr lang="en-US" sz="2400" b="1" dirty="0"/>
              <a:t>?</a:t>
            </a:r>
            <a:endParaRPr lang="bs-Latn-BA" sz="2400" b="1" dirty="0"/>
          </a:p>
          <a:p>
            <a:endParaRPr lang="bs-Latn-BA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Kako</a:t>
            </a:r>
            <a:r>
              <a:rPr lang="en-US" sz="2400" b="1" dirty="0"/>
              <a:t> </a:t>
            </a:r>
            <a:r>
              <a:rPr lang="en-US" sz="2400" b="1" dirty="0" err="1"/>
              <a:t>ga</a:t>
            </a:r>
            <a:r>
              <a:rPr lang="en-US" sz="2400" b="1" dirty="0"/>
              <a:t> </a:t>
            </a:r>
            <a:r>
              <a:rPr lang="en-US" sz="2400" b="1" dirty="0" err="1"/>
              <a:t>tumačiti</a:t>
            </a:r>
            <a:r>
              <a:rPr lang="en-US" sz="2400" b="1" dirty="0"/>
              <a:t>?</a:t>
            </a:r>
            <a:endParaRPr lang="bs-Latn-BA" sz="2400" b="1" dirty="0"/>
          </a:p>
          <a:p>
            <a:endParaRPr lang="bs-Latn-BA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Primjeri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8027" y="352214"/>
            <a:ext cx="8596668" cy="1813417"/>
          </a:xfrm>
        </p:spPr>
        <p:txBody>
          <a:bodyPr/>
          <a:lstStyle/>
          <a:p>
            <a:r>
              <a:rPr lang="bs-Latn-B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4828-0D6D-4055-9809-68A7C912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16" y="815045"/>
            <a:ext cx="8911687" cy="95069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uvođenje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ametra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986C-55C7-4173-B7CF-99D323E0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0263"/>
            <a:ext cx="9422631" cy="388077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Preporuke ATS-a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gradiranju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tumačenju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ventilacijskog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smjernicama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ATS/ERS,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LLN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računamo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li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od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spirometri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pletizmografi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Dosadašnja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klasificira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postotku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postignute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predviđenu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pojednostavljuje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uvođenjem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Tumačenja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pojednostavljuju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uočenih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lažno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lažno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poteškoća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suštini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Z-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pomaže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uporedimo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3330F1B-7A4C-4E85-948E-AAA961C2B3F1}"/>
              </a:ext>
            </a:extLst>
          </p:cNvPr>
          <p:cNvSpPr txBox="1">
            <a:spLocks/>
          </p:cNvSpPr>
          <p:nvPr/>
        </p:nvSpPr>
        <p:spPr>
          <a:xfrm>
            <a:off x="1046325" y="6112164"/>
            <a:ext cx="8596668" cy="74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ERS/ATS Technical Standard on Interpretive Strategies for Routine Lung Function Tests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Sanja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Stanojevic1, David A Kaminsky2, Martin Miller3, Bruce Thompson4, Andrea Aliverti5, Igor Barjaktarevic6, Brendan G Cooper7, Bruce Culver8, Eric Derom9, Graham L. Hall10, Teal S. Hallstrand8,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Joerg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Leuppi11, Neil MacIntyre12, Meredith McCormack13, Margaret Rosenfeld14, Erik R Swenson</a:t>
            </a:r>
          </a:p>
        </p:txBody>
      </p:sp>
    </p:spTree>
    <p:extLst>
      <p:ext uri="{BB962C8B-B14F-4D97-AF65-F5344CB8AC3E}">
        <p14:creationId xmlns:p14="http://schemas.microsoft.com/office/powerpoint/2010/main" val="292433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20522"/>
            <a:ext cx="4777893" cy="1278466"/>
          </a:xfrm>
        </p:spPr>
        <p:txBody>
          <a:bodyPr>
            <a:normAutofit/>
          </a:bodyPr>
          <a:lstStyle/>
          <a:p>
            <a:r>
              <a:rPr lang="bs-Latn-B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Krivulja distribucije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6" t="3864" r="5062" b="4695"/>
          <a:stretch/>
        </p:blipFill>
        <p:spPr>
          <a:xfrm>
            <a:off x="5486400" y="1436915"/>
            <a:ext cx="4370119" cy="372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7332" y="1840489"/>
            <a:ext cx="4381555" cy="258444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predviđena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devijacija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(SD)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opisuje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medijana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zdravoj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rasponu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+1,64 do −1,64 SD.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</a:t>
            </a:r>
            <a:r>
              <a:rPr lang="bs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ostotak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−1,64 SEE)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8062" y="5284520"/>
            <a:ext cx="537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ERS/ATS Global Lung Function Initiative normal values and classifying severity based on z-scores instead of per cent predicted - Scientific Figure on </a:t>
            </a:r>
            <a:r>
              <a:rPr lang="en-US" sz="1000" dirty="0" err="1"/>
              <a:t>ResearchGate</a:t>
            </a:r>
            <a:r>
              <a:rPr lang="en-US" sz="1000" dirty="0"/>
              <a:t>. Available from: https://www.researchgate.net/figure/a-Illustration-of-how-z-scores-relate-to-percentiles-b-Pictogram-demonstrating-the_fig1_386740299 </a:t>
            </a:r>
          </a:p>
        </p:txBody>
      </p:sp>
    </p:spTree>
    <p:extLst>
      <p:ext uri="{BB962C8B-B14F-4D97-AF65-F5344CB8AC3E}">
        <p14:creationId xmlns:p14="http://schemas.microsoft.com/office/powerpoint/2010/main" val="426184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D3B1-F9E8-4164-8A36-C3A00DF2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99" y="530755"/>
            <a:ext cx="3505199" cy="97631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Definicija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DA9C76-D4B1-4BAC-A76D-80EF056B6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7073" y="1720703"/>
            <a:ext cx="5774557" cy="332631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37073" y="5150347"/>
            <a:ext cx="5100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Chhabra</a:t>
            </a:r>
            <a:r>
              <a:rPr lang="en-US" sz="1000" dirty="0"/>
              <a:t> SK. Understanding the use of z-scores and LLN in pulmonary function test reports. Lung India. 2025 Jan 1;42(1):1-3. </a:t>
            </a:r>
            <a:r>
              <a:rPr lang="en-US" sz="1000" dirty="0" err="1"/>
              <a:t>doi</a:t>
            </a:r>
            <a:r>
              <a:rPr lang="en-US" sz="1000" dirty="0"/>
              <a:t>: 10.4103/lungindia.lungindia_477_24. </a:t>
            </a:r>
            <a:r>
              <a:rPr lang="en-US" sz="1000" dirty="0" err="1"/>
              <a:t>Epub</a:t>
            </a:r>
            <a:r>
              <a:rPr lang="en-US" sz="1000" dirty="0"/>
              <a:t> 2024 Dec 24. PMID: 39718908; PMCID: PMC11789950.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499" y="1720703"/>
            <a:ext cx="4745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LLN:</a:t>
            </a:r>
            <a:endParaRPr lang="bs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Matematički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prihvatljiv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parametar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direktnoj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relaciji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visinom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pacijenta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krivulji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zvona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5%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redstavlja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standardnih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devijacija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mjerenje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plućne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funkcije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pojedinca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FEV1)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razlikuje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prosječne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zdravu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osobu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visine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etničke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pripadnosti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24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AF08-A651-4B63-B293-23530F34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31" y="9525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LLN (Lower Limit of Normal)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79596-368A-4072-A4BB-48949926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31" y="2023149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LLN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pacijenta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Statistički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grešaka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-1,64 je LLN.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-1,64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patološki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najčešće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ukazuje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opstrukciju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Opstruktivni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ventilatorni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FEV1/FVC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LLN.</a:t>
            </a:r>
          </a:p>
        </p:txBody>
      </p:sp>
    </p:spTree>
    <p:extLst>
      <p:ext uri="{BB962C8B-B14F-4D97-AF65-F5344CB8AC3E}">
        <p14:creationId xmlns:p14="http://schemas.microsoft.com/office/powerpoint/2010/main" val="107353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D02F-A946-4D2B-A2F5-FE78F5CF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19" y="692728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-skor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56B98-1669-411A-BE44-1D2D6718A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9322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pokazuje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izmjerena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određenog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razlikuje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uzimajući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pol, dob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devijacija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Procentualne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izračunati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pogodnije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blizu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precizniji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izraženih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patoloških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tačniji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izražavanja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postotku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 pred.),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mijenja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preciznije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određivanje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Također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precizniji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varijabilnost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ekstremne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postotak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pogrešne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dijagnoze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4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26A0-C642-45CD-917E-9552F754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17" y="1203366"/>
            <a:ext cx="9844204" cy="132080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Klasifikacija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Z-skora: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616FB9-0132-461F-995E-8933A4E8A6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FEV1/FVC &lt; 5%</a:t>
            </a:r>
            <a:endParaRPr lang="bs-Latn-B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ekspiratorni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plućnim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volumenima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disajni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putevi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FEV1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FVC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istovremeno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saradnja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opstrukcija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restrikcija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F35E8E-A338-4EFC-B54F-F7A72DE2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5934" y="2160588"/>
            <a:ext cx="5562196" cy="38807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KLASIFIKACIJA </a:t>
            </a:r>
            <a:endParaRPr lang="bs-Latn-B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Blagi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−1,65 do −2,</a:t>
            </a:r>
            <a:r>
              <a:rPr lang="bs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−2,51 do −4,0</a:t>
            </a: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&lt; −4,1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3D6A0-8849-4552-B0C4-A271C0DDE151}"/>
              </a:ext>
            </a:extLst>
          </p:cNvPr>
          <p:cNvSpPr/>
          <p:nvPr/>
        </p:nvSpPr>
        <p:spPr>
          <a:xfrm>
            <a:off x="3048000" y="2642791"/>
            <a:ext cx="333586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1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034252" y="2119526"/>
            <a:ext cx="7766936" cy="1646302"/>
          </a:xfrm>
        </p:spPr>
        <p:txBody>
          <a:bodyPr/>
          <a:lstStyle/>
          <a:p>
            <a:r>
              <a:rPr lang="bs-Latn-BA" b="1" dirty="0">
                <a:solidFill>
                  <a:schemeClr val="accent2">
                    <a:lumMod val="75000"/>
                  </a:schemeClr>
                </a:solidFill>
              </a:rPr>
              <a:t>Primjeri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38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111</TotalTime>
  <Words>719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Z-SKOR</vt:lpstr>
      <vt:lpstr>Uvod</vt:lpstr>
      <vt:lpstr>Zašto uvođenje novog parametra?</vt:lpstr>
      <vt:lpstr>Krivulja distribucije</vt:lpstr>
      <vt:lpstr>Definicija</vt:lpstr>
      <vt:lpstr>LLN (Lower Limit of Normal)</vt:lpstr>
      <vt:lpstr>Z-skor</vt:lpstr>
      <vt:lpstr>Klasifikacija poremećaja na osnovu Z-skora:</vt:lpstr>
      <vt:lpstr>Primjeri</vt:lpstr>
      <vt:lpstr>Primjer 1. – Asthma</vt:lpstr>
      <vt:lpstr>Primjer 2. – Asthma/HOPB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Z-score</dc:title>
  <dc:creator>User</dc:creator>
  <cp:lastModifiedBy>Bakir Mehic</cp:lastModifiedBy>
  <cp:revision>16</cp:revision>
  <dcterms:modified xsi:type="dcterms:W3CDTF">2026-04-23T20:25:28Z</dcterms:modified>
</cp:coreProperties>
</file>